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6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Glacial Indifference" panose="020B0604020202020204" charset="0"/>
      <p:regular r:id="rId16"/>
    </p:embeddedFont>
    <p:embeddedFont>
      <p:font typeface="Glacial Indifference Bold" panose="020B0604020202020204" charset="0"/>
      <p:regular r:id="rId17"/>
    </p:embeddedFont>
    <p:embeddedFont>
      <p:font typeface="League Spartan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85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OVANI RUZZON DE JESUS ORTEGA" userId="0a44edb2-aad0-4adf-abde-983f6882ac9c" providerId="ADAL" clId="{16472C56-E906-4251-9849-9195131E4DC3}"/>
    <pc:docChg chg="delSld">
      <pc:chgData name="GIOVANI RUZZON DE JESUS ORTEGA" userId="0a44edb2-aad0-4adf-abde-983f6882ac9c" providerId="ADAL" clId="{16472C56-E906-4251-9849-9195131E4DC3}" dt="2023-06-20T22:34:57.888" v="0" actId="47"/>
      <pc:docMkLst>
        <pc:docMk/>
      </pc:docMkLst>
      <pc:sldChg chg="del">
        <pc:chgData name="GIOVANI RUZZON DE JESUS ORTEGA" userId="0a44edb2-aad0-4adf-abde-983f6882ac9c" providerId="ADAL" clId="{16472C56-E906-4251-9849-9195131E4DC3}" dt="2023-06-20T22:34:57.888" v="0" actId="47"/>
        <pc:sldMkLst>
          <pc:docMk/>
          <pc:sldMk cId="0" sldId="262"/>
        </pc:sldMkLst>
      </pc:sldChg>
    </pc:docChg>
  </pc:docChgLst>
</pc:chgInfo>
</file>

<file path=ppt/media/image1.png>
</file>

<file path=ppt/media/image10.png>
</file>

<file path=ppt/media/image11.pn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092546" y="4229100"/>
            <a:ext cx="7730836" cy="7730836"/>
          </a:xfrm>
          <a:custGeom>
            <a:avLst/>
            <a:gdLst/>
            <a:ahLst/>
            <a:cxnLst/>
            <a:rect l="l" t="t" r="r" b="b"/>
            <a:pathLst>
              <a:path w="7730836" h="7730836">
                <a:moveTo>
                  <a:pt x="0" y="0"/>
                </a:moveTo>
                <a:lnTo>
                  <a:pt x="7730836" y="0"/>
                </a:lnTo>
                <a:lnTo>
                  <a:pt x="7730836" y="7730837"/>
                </a:lnTo>
                <a:lnTo>
                  <a:pt x="0" y="77308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-401169" y="-408587"/>
            <a:ext cx="19090338" cy="1894487"/>
          </a:xfrm>
          <a:prstGeom prst="rect">
            <a:avLst/>
          </a:prstGeom>
          <a:solidFill>
            <a:srgbClr val="43C3DD"/>
          </a:solidFill>
        </p:spPr>
      </p:sp>
      <p:grpSp>
        <p:nvGrpSpPr>
          <p:cNvPr id="4" name="Group 4"/>
          <p:cNvGrpSpPr/>
          <p:nvPr/>
        </p:nvGrpSpPr>
        <p:grpSpPr>
          <a:xfrm>
            <a:off x="14807045" y="3169228"/>
            <a:ext cx="2529984" cy="2529984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337217" y="2939947"/>
            <a:ext cx="13534546" cy="3492707"/>
            <a:chOff x="0" y="0"/>
            <a:chExt cx="18046061" cy="4656943"/>
          </a:xfrm>
        </p:grpSpPr>
        <p:sp>
          <p:nvSpPr>
            <p:cNvPr id="7" name="TextBox 7"/>
            <p:cNvSpPr txBox="1"/>
            <p:nvPr/>
          </p:nvSpPr>
          <p:spPr>
            <a:xfrm>
              <a:off x="0" y="53602"/>
              <a:ext cx="18046061" cy="59245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3200" spc="512">
                  <a:solidFill>
                    <a:srgbClr val="244357"/>
                  </a:solidFill>
                  <a:latin typeface="Glacial Indifference Bold"/>
                </a:rPr>
                <a:t>DESENVOLVIMENTO DE SOFTWARE MULTIPLATAFORMA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4078246"/>
              <a:ext cx="18046061" cy="57869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600" spc="52">
                  <a:solidFill>
                    <a:srgbClr val="244357"/>
                  </a:solidFill>
                  <a:latin typeface="Glacial Indifference"/>
                </a:rPr>
                <a:t>Sistema de gestão para hospitais e consultórios médicos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987700"/>
              <a:ext cx="18046061" cy="170561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0432"/>
                </a:lnSpc>
              </a:pPr>
              <a:r>
                <a:rPr lang="en-US" sz="8025">
                  <a:solidFill>
                    <a:srgbClr val="43C3DD"/>
                  </a:solidFill>
                  <a:latin typeface="League Spartan"/>
                </a:rPr>
                <a:t>PROJETO FAST BUNNY</a:t>
              </a:r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1671488" y="7886700"/>
            <a:ext cx="4400550" cy="4400550"/>
            <a:chOff x="-2540" y="-2540"/>
            <a:chExt cx="6355080" cy="6355080"/>
          </a:xfrm>
        </p:grpSpPr>
        <p:sp>
          <p:nvSpPr>
            <p:cNvPr id="11" name="Freeform 11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337217" y="6994024"/>
            <a:ext cx="12755329" cy="3666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INTEGRANTES:</a:t>
            </a:r>
          </a:p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CARLA JUSTINO </a:t>
            </a:r>
          </a:p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GIOVANI RUZZON </a:t>
            </a:r>
          </a:p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JOÃO CASTRO</a:t>
            </a:r>
          </a:p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LUCAS THEODORO </a:t>
            </a:r>
          </a:p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MATHEUS DA COSTA </a:t>
            </a:r>
          </a:p>
          <a:p>
            <a:pPr>
              <a:lnSpc>
                <a:spcPts val="2711"/>
              </a:lnSpc>
            </a:pPr>
            <a:endParaRPr lang="en-US" sz="3399" spc="33">
              <a:solidFill>
                <a:srgbClr val="000000"/>
              </a:solidFill>
              <a:latin typeface="Glacial Indifference"/>
            </a:endParaRPr>
          </a:p>
          <a:p>
            <a:pPr>
              <a:lnSpc>
                <a:spcPts val="2711"/>
              </a:lnSpc>
              <a:spcBef>
                <a:spcPct val="0"/>
              </a:spcBef>
            </a:pPr>
            <a:endParaRPr lang="en-US" sz="3399" spc="33">
              <a:solidFill>
                <a:srgbClr val="000000"/>
              </a:solidFill>
              <a:latin typeface="Glacial Indifferenc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3968846" y="-4876800"/>
            <a:ext cx="7730836" cy="7730836"/>
          </a:xfrm>
          <a:custGeom>
            <a:avLst/>
            <a:gdLst/>
            <a:ahLst/>
            <a:cxnLst/>
            <a:rect l="l" t="t" r="r" b="b"/>
            <a:pathLst>
              <a:path w="7730836" h="7730836">
                <a:moveTo>
                  <a:pt x="0" y="0"/>
                </a:moveTo>
                <a:lnTo>
                  <a:pt x="7730836" y="0"/>
                </a:lnTo>
                <a:lnTo>
                  <a:pt x="7730836" y="7730837"/>
                </a:lnTo>
                <a:lnTo>
                  <a:pt x="0" y="77308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-401169" y="8811613"/>
            <a:ext cx="19090338" cy="1894487"/>
          </a:xfrm>
          <a:prstGeom prst="rect">
            <a:avLst/>
          </a:prstGeom>
          <a:solidFill>
            <a:srgbClr val="43C3DD"/>
          </a:solidFill>
        </p:spPr>
      </p:sp>
      <p:grpSp>
        <p:nvGrpSpPr>
          <p:cNvPr id="4" name="Group 4"/>
          <p:cNvGrpSpPr/>
          <p:nvPr/>
        </p:nvGrpSpPr>
        <p:grpSpPr>
          <a:xfrm>
            <a:off x="13473545" y="-1264992"/>
            <a:ext cx="2529984" cy="2529984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28700" y="1792066"/>
            <a:ext cx="10311908" cy="756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80"/>
              </a:lnSpc>
            </a:pPr>
            <a:r>
              <a:rPr lang="en-US" sz="5200" spc="52">
                <a:solidFill>
                  <a:srgbClr val="43C3DD"/>
                </a:solidFill>
                <a:latin typeface="League Spartan"/>
              </a:rPr>
              <a:t>OBRIGADO!</a:t>
            </a:r>
          </a:p>
        </p:txBody>
      </p:sp>
      <p:grpSp>
        <p:nvGrpSpPr>
          <p:cNvPr id="7" name="Group 7"/>
          <p:cNvGrpSpPr>
            <a:grpSpLocks noChangeAspect="1"/>
          </p:cNvGrpSpPr>
          <p:nvPr/>
        </p:nvGrpSpPr>
        <p:grpSpPr>
          <a:xfrm>
            <a:off x="16488894" y="1264992"/>
            <a:ext cx="4400550" cy="4400550"/>
            <a:chOff x="-2540" y="-2540"/>
            <a:chExt cx="6355080" cy="6355080"/>
          </a:xfrm>
        </p:grpSpPr>
        <p:sp>
          <p:nvSpPr>
            <p:cNvPr id="8" name="Freeform 8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1028700" y="3493842"/>
            <a:ext cx="10311908" cy="30143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979"/>
              </a:lnSpc>
            </a:pPr>
            <a:r>
              <a:rPr lang="en-US" sz="5199" spc="51">
                <a:solidFill>
                  <a:srgbClr val="43C3DD"/>
                </a:solidFill>
                <a:latin typeface="League Spartan"/>
              </a:rPr>
              <a:t>“FELIZ AQUELE QUE TRANSFERE O QUE SABE E APRENDE O QUE ENSINA.” </a:t>
            </a:r>
          </a:p>
          <a:p>
            <a:pPr algn="l">
              <a:lnSpc>
                <a:spcPts val="5980"/>
              </a:lnSpc>
            </a:pPr>
            <a:r>
              <a:rPr lang="en-US" sz="5200" spc="52">
                <a:solidFill>
                  <a:srgbClr val="43C3DD"/>
                </a:solidFill>
                <a:latin typeface="League Spartan"/>
              </a:rPr>
              <a:t>- CORA CORALINA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627929" y="-5122718"/>
            <a:ext cx="7730836" cy="7730836"/>
          </a:xfrm>
          <a:custGeom>
            <a:avLst/>
            <a:gdLst/>
            <a:ahLst/>
            <a:cxnLst/>
            <a:rect l="l" t="t" r="r" b="b"/>
            <a:pathLst>
              <a:path w="7730836" h="7730836">
                <a:moveTo>
                  <a:pt x="0" y="0"/>
                </a:moveTo>
                <a:lnTo>
                  <a:pt x="7730836" y="0"/>
                </a:lnTo>
                <a:lnTo>
                  <a:pt x="7730836" y="7730837"/>
                </a:lnTo>
                <a:lnTo>
                  <a:pt x="0" y="77308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6858000" cy="10287000"/>
          </a:xfrm>
          <a:custGeom>
            <a:avLst/>
            <a:gdLst/>
            <a:ahLst/>
            <a:cxnLst/>
            <a:rect l="l" t="t" r="r" b="b"/>
            <a:pathLst>
              <a:path w="6858000" h="10287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8402623" y="2608119"/>
            <a:ext cx="9365137" cy="6547707"/>
            <a:chOff x="0" y="0"/>
            <a:chExt cx="12486849" cy="8730276"/>
          </a:xfrm>
        </p:grpSpPr>
        <p:sp>
          <p:nvSpPr>
            <p:cNvPr id="5" name="TextBox 5"/>
            <p:cNvSpPr txBox="1"/>
            <p:nvPr/>
          </p:nvSpPr>
          <p:spPr>
            <a:xfrm>
              <a:off x="0" y="19050"/>
              <a:ext cx="12453610" cy="12956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506"/>
                </a:lnSpc>
              </a:pPr>
              <a:r>
                <a:rPr lang="en-US" sz="6527" spc="65">
                  <a:solidFill>
                    <a:srgbClr val="43C3DD"/>
                  </a:solidFill>
                  <a:latin typeface="League Spartan"/>
                </a:rPr>
                <a:t>ÍNDICE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858949"/>
              <a:ext cx="12486849" cy="8333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181"/>
                </a:lnSpc>
              </a:pPr>
              <a:r>
                <a:rPr lang="en-US" sz="3985" spc="239">
                  <a:solidFill>
                    <a:srgbClr val="244357"/>
                  </a:solidFill>
                  <a:latin typeface="League Spartan"/>
                </a:rPr>
                <a:t>TÓPICOS A SEREM ABORDADOS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415939"/>
              <a:ext cx="12486849" cy="514522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596248" lvl="1" indent="-298124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Objetivo geral</a:t>
              </a:r>
            </a:p>
            <a:p>
              <a:pPr marL="596248" lvl="1" indent="-298124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Objetivos Específicos</a:t>
              </a:r>
            </a:p>
            <a:p>
              <a:pPr marL="596248" lvl="1" indent="-298124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Escopo do projeto</a:t>
              </a:r>
            </a:p>
            <a:p>
              <a:pPr marL="596248" lvl="1" indent="-298124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Público alvo</a:t>
              </a:r>
            </a:p>
            <a:p>
              <a:pPr marL="596248" lvl="1" indent="-298124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Requisitos</a:t>
              </a:r>
            </a:p>
            <a:p>
              <a:pPr marL="596248" lvl="1" indent="-298124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Inspirações</a:t>
              </a:r>
            </a:p>
            <a:p>
              <a:pPr marL="596248" lvl="1" indent="-298124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O coelho na mitologia egípcia</a:t>
              </a:r>
            </a:p>
            <a:p>
              <a:pPr marL="596248" lvl="1" indent="-298124" algn="l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Referências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478531" y="5699324"/>
            <a:ext cx="1507231" cy="1507231"/>
            <a:chOff x="0" y="0"/>
            <a:chExt cx="6350000" cy="6350000"/>
          </a:xfrm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15672089" y="7758360"/>
            <a:ext cx="4400550" cy="4400550"/>
            <a:chOff x="-2540" y="-2540"/>
            <a:chExt cx="6355080" cy="6355080"/>
          </a:xfrm>
        </p:grpSpPr>
        <p:sp>
          <p:nvSpPr>
            <p:cNvPr id="5" name="Freeform 5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43C3DD"/>
            </a:solidFill>
          </p:spPr>
        </p:sp>
      </p:grpSp>
      <p:sp>
        <p:nvSpPr>
          <p:cNvPr id="6" name="Freeform 6"/>
          <p:cNvSpPr/>
          <p:nvPr/>
        </p:nvSpPr>
        <p:spPr>
          <a:xfrm>
            <a:off x="275085" y="6168504"/>
            <a:ext cx="17597280" cy="3949281"/>
          </a:xfrm>
          <a:custGeom>
            <a:avLst/>
            <a:gdLst/>
            <a:ahLst/>
            <a:cxnLst/>
            <a:rect l="l" t="t" r="r" b="b"/>
            <a:pathLst>
              <a:path w="17597280" h="3949281">
                <a:moveTo>
                  <a:pt x="0" y="0"/>
                </a:moveTo>
                <a:lnTo>
                  <a:pt x="17597279" y="0"/>
                </a:lnTo>
                <a:lnTo>
                  <a:pt x="17597279" y="3949282"/>
                </a:lnTo>
                <a:lnTo>
                  <a:pt x="0" y="39492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27" t="-8086" b="-194989"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028700" y="1028700"/>
            <a:ext cx="6745456" cy="2352574"/>
            <a:chOff x="0" y="0"/>
            <a:chExt cx="8993941" cy="3136765"/>
          </a:xfrm>
        </p:grpSpPr>
        <p:sp>
          <p:nvSpPr>
            <p:cNvPr id="8" name="TextBox 8"/>
            <p:cNvSpPr txBox="1"/>
            <p:nvPr/>
          </p:nvSpPr>
          <p:spPr>
            <a:xfrm>
              <a:off x="0" y="28575"/>
              <a:ext cx="8940983" cy="20220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5979"/>
                </a:lnSpc>
              </a:pPr>
              <a:r>
                <a:rPr lang="en-US" sz="5199" spc="51">
                  <a:solidFill>
                    <a:srgbClr val="43C3DD"/>
                  </a:solidFill>
                  <a:latin typeface="League Spartan"/>
                </a:rPr>
                <a:t>PROJETO </a:t>
              </a:r>
            </a:p>
            <a:p>
              <a:pPr algn="l">
                <a:lnSpc>
                  <a:spcPts val="5980"/>
                </a:lnSpc>
              </a:pPr>
              <a:r>
                <a:rPr lang="en-US" sz="5200" spc="52">
                  <a:solidFill>
                    <a:srgbClr val="43C3DD"/>
                  </a:solidFill>
                  <a:latin typeface="League Spartan"/>
                </a:rPr>
                <a:t>FAST BUNNY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2451014"/>
              <a:ext cx="8993941" cy="71712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420"/>
                </a:lnSpc>
              </a:pPr>
              <a:r>
                <a:rPr lang="en-US" sz="3400" spc="204">
                  <a:solidFill>
                    <a:srgbClr val="244357"/>
                  </a:solidFill>
                  <a:latin typeface="League Spartan"/>
                </a:rPr>
                <a:t>OBJETIVO GERAL 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774156" y="981075"/>
            <a:ext cx="9485144" cy="30522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5"/>
              </a:lnSpc>
            </a:pPr>
            <a:r>
              <a:rPr lang="en-US" sz="2468" spc="12">
                <a:solidFill>
                  <a:srgbClr val="244357"/>
                </a:solidFill>
                <a:latin typeface="Glacial Indifference"/>
              </a:rPr>
              <a:t>O objetivo geral do projeto Fast Bunny é desenvolver um sistema de gestão para hospitais e consultórios médicos, com foco em proporcionar ergonomia e velocidade no tratamento de dados de consulta e na administração de informações médicas. O sistema visa contribuir para a melhoria da eficiência e qualidade dos serviços de saúde, alinhando-se ao Objetivo de Desenvolvimento Sustentável (ODS) da ONU relacionado à "Saúde e bem-estar".</a:t>
            </a: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C3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28600" y="208741"/>
            <a:ext cx="17830800" cy="9869519"/>
          </a:xfrm>
          <a:prstGeom prst="rect">
            <a:avLst/>
          </a:prstGeom>
          <a:solidFill>
            <a:srgbClr val="F2FAFF"/>
          </a:solidFill>
        </p:spPr>
      </p:sp>
      <p:sp>
        <p:nvSpPr>
          <p:cNvPr id="3" name="Freeform 3"/>
          <p:cNvSpPr/>
          <p:nvPr/>
        </p:nvSpPr>
        <p:spPr>
          <a:xfrm>
            <a:off x="16646238" y="5725392"/>
            <a:ext cx="4135582" cy="4135582"/>
          </a:xfrm>
          <a:custGeom>
            <a:avLst/>
            <a:gdLst/>
            <a:ahLst/>
            <a:cxnLst/>
            <a:rect l="l" t="t" r="r" b="b"/>
            <a:pathLst>
              <a:path w="4135582" h="4135582">
                <a:moveTo>
                  <a:pt x="0" y="0"/>
                </a:moveTo>
                <a:lnTo>
                  <a:pt x="4135581" y="0"/>
                </a:lnTo>
                <a:lnTo>
                  <a:pt x="4135581" y="4135582"/>
                </a:lnTo>
                <a:lnTo>
                  <a:pt x="0" y="41355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800000">
            <a:off x="-2853722" y="294409"/>
            <a:ext cx="4135582" cy="4135582"/>
          </a:xfrm>
          <a:custGeom>
            <a:avLst/>
            <a:gdLst/>
            <a:ahLst/>
            <a:cxnLst/>
            <a:rect l="l" t="t" r="r" b="b"/>
            <a:pathLst>
              <a:path w="4135582" h="4135582">
                <a:moveTo>
                  <a:pt x="0" y="0"/>
                </a:moveTo>
                <a:lnTo>
                  <a:pt x="4135581" y="0"/>
                </a:lnTo>
                <a:lnTo>
                  <a:pt x="4135581" y="4135582"/>
                </a:lnTo>
                <a:lnTo>
                  <a:pt x="0" y="41355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1281859" y="2407373"/>
            <a:ext cx="15364378" cy="5472255"/>
            <a:chOff x="0" y="0"/>
            <a:chExt cx="20485838" cy="7296339"/>
          </a:xfrm>
        </p:grpSpPr>
        <p:sp>
          <p:nvSpPr>
            <p:cNvPr id="6" name="TextBox 6"/>
            <p:cNvSpPr txBox="1"/>
            <p:nvPr/>
          </p:nvSpPr>
          <p:spPr>
            <a:xfrm>
              <a:off x="0" y="1404623"/>
              <a:ext cx="20485838" cy="45851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604518" lvl="1" indent="-302259">
                <a:lnSpc>
                  <a:spcPts val="3919"/>
                </a:lnSpc>
                <a:buFont typeface="Arial"/>
                <a:buChar char="•"/>
              </a:pPr>
              <a:r>
                <a:rPr lang="en-US" sz="2799" spc="27">
                  <a:solidFill>
                    <a:srgbClr val="43C3DD"/>
                  </a:solidFill>
                  <a:latin typeface="League Spartan"/>
                </a:rPr>
                <a:t>Analisar as necessidades e demandas dos hospitais e consultórios médicos</a:t>
              </a:r>
            </a:p>
            <a:p>
              <a:pPr marL="604518" lvl="1" indent="-302259">
                <a:lnSpc>
                  <a:spcPts val="3919"/>
                </a:lnSpc>
                <a:buFont typeface="Arial"/>
                <a:buChar char="•"/>
              </a:pPr>
              <a:r>
                <a:rPr lang="en-US" sz="2799" spc="27">
                  <a:solidFill>
                    <a:srgbClr val="43C3DD"/>
                  </a:solidFill>
                  <a:latin typeface="League Spartan"/>
                </a:rPr>
                <a:t> Desenvolver um sistema de gestão que permita o registro e gerenciamento eficiente de informações de pacientes</a:t>
              </a:r>
            </a:p>
            <a:p>
              <a:pPr marL="604518" lvl="1" indent="-302259">
                <a:lnSpc>
                  <a:spcPts val="3919"/>
                </a:lnSpc>
                <a:buFont typeface="Arial"/>
                <a:buChar char="•"/>
              </a:pPr>
              <a:r>
                <a:rPr lang="en-US" sz="2799" spc="27">
                  <a:solidFill>
                    <a:srgbClr val="43C3DD"/>
                  </a:solidFill>
                  <a:latin typeface="League Spartan"/>
                </a:rPr>
                <a:t>Implementar funcionalidades que possibilitem o controle financeiro</a:t>
              </a:r>
            </a:p>
            <a:p>
              <a:pPr marL="604518" lvl="1" indent="-302259">
                <a:lnSpc>
                  <a:spcPts val="3919"/>
                </a:lnSpc>
                <a:buFont typeface="Arial"/>
                <a:buChar char="•"/>
              </a:pPr>
              <a:r>
                <a:rPr lang="en-US" sz="2799" spc="27">
                  <a:solidFill>
                    <a:srgbClr val="43C3DD"/>
                  </a:solidFill>
                  <a:latin typeface="League Spartan"/>
                </a:rPr>
                <a:t>Criar uma interface intuitiva e de fácil utilização, por meio de um layout simples e prático</a:t>
              </a:r>
            </a:p>
            <a:p>
              <a:pPr marL="604518" lvl="1" indent="-302259">
                <a:lnSpc>
                  <a:spcPts val="3919"/>
                </a:lnSpc>
                <a:buFont typeface="Arial"/>
                <a:buChar char="•"/>
              </a:pPr>
              <a:r>
                <a:rPr lang="en-US" sz="2799" spc="27">
                  <a:solidFill>
                    <a:srgbClr val="43C3DD"/>
                  </a:solidFill>
                  <a:latin typeface="League Spartan"/>
                </a:rPr>
                <a:t> Garantir a segurança e privacidade dos dados dos pacientes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3804"/>
              <a:ext cx="20485838" cy="7550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 spc="215">
                  <a:solidFill>
                    <a:srgbClr val="244357"/>
                  </a:solidFill>
                  <a:latin typeface="League Spartan"/>
                </a:rPr>
                <a:t>OBJETIVOS ESPECÍFICOS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6719523"/>
              <a:ext cx="20485838" cy="5738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334"/>
                </a:lnSpc>
              </a:pPr>
              <a:endParaRPr/>
            </a:p>
          </p:txBody>
        </p:sp>
      </p:grpSp>
      <p:grpSp>
        <p:nvGrpSpPr>
          <p:cNvPr id="9" name="Group 9"/>
          <p:cNvGrpSpPr>
            <a:grpSpLocks noChangeAspect="1"/>
          </p:cNvGrpSpPr>
          <p:nvPr/>
        </p:nvGrpSpPr>
        <p:grpSpPr>
          <a:xfrm>
            <a:off x="-1171575" y="-2319090"/>
            <a:ext cx="4400550" cy="4400550"/>
            <a:chOff x="-2540" y="-2540"/>
            <a:chExt cx="6355080" cy="6355080"/>
          </a:xfrm>
        </p:grpSpPr>
        <p:sp>
          <p:nvSpPr>
            <p:cNvPr id="10" name="Freeform 10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id="11" name="Group 11"/>
          <p:cNvGrpSpPr>
            <a:grpSpLocks noChangeAspect="1"/>
          </p:cNvGrpSpPr>
          <p:nvPr/>
        </p:nvGrpSpPr>
        <p:grpSpPr>
          <a:xfrm>
            <a:off x="15059025" y="8249516"/>
            <a:ext cx="4400550" cy="4400550"/>
            <a:chOff x="-2540" y="-2540"/>
            <a:chExt cx="6355080" cy="6355080"/>
          </a:xfrm>
        </p:grpSpPr>
        <p:sp>
          <p:nvSpPr>
            <p:cNvPr id="12" name="Freeform 12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</p:spTree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443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28600" y="189691"/>
            <a:ext cx="17830800" cy="9869519"/>
          </a:xfrm>
          <a:prstGeom prst="rect">
            <a:avLst/>
          </a:prstGeom>
          <a:solidFill>
            <a:srgbClr val="43C3DD"/>
          </a:solidFill>
        </p:spPr>
      </p:sp>
      <p:sp>
        <p:nvSpPr>
          <p:cNvPr id="3" name="Freeform 3"/>
          <p:cNvSpPr/>
          <p:nvPr/>
        </p:nvSpPr>
        <p:spPr>
          <a:xfrm rot="-10800000">
            <a:off x="15772543" y="-301872"/>
            <a:ext cx="3559662" cy="3559662"/>
          </a:xfrm>
          <a:custGeom>
            <a:avLst/>
            <a:gdLst/>
            <a:ahLst/>
            <a:cxnLst/>
            <a:rect l="l" t="t" r="r" b="b"/>
            <a:pathLst>
              <a:path w="3559662" h="3559662">
                <a:moveTo>
                  <a:pt x="0" y="0"/>
                </a:moveTo>
                <a:lnTo>
                  <a:pt x="3559662" y="0"/>
                </a:lnTo>
                <a:lnTo>
                  <a:pt x="3559662" y="3559662"/>
                </a:lnTo>
                <a:lnTo>
                  <a:pt x="0" y="35596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478531" y="-478531"/>
            <a:ext cx="1695894" cy="1695894"/>
            <a:chOff x="0" y="0"/>
            <a:chExt cx="6350000" cy="6350000"/>
          </a:xfrm>
        </p:grpSpPr>
        <p:sp>
          <p:nvSpPr>
            <p:cNvPr id="5" name="Freeform 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6059888" y="2361347"/>
            <a:ext cx="1199412" cy="1199412"/>
            <a:chOff x="0" y="0"/>
            <a:chExt cx="6350000" cy="6350000"/>
          </a:xfrm>
        </p:grpSpPr>
        <p:sp>
          <p:nvSpPr>
            <p:cNvPr id="7" name="Freeform 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383284" y="3935375"/>
            <a:ext cx="14134736" cy="1544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480"/>
              </a:lnSpc>
            </a:pPr>
            <a:r>
              <a:rPr lang="en-US" sz="9600">
                <a:solidFill>
                  <a:srgbClr val="F2FAFF"/>
                </a:solidFill>
                <a:latin typeface="League Spartan"/>
              </a:rPr>
              <a:t>ESCOPO DO PROJETO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83284" y="5470549"/>
            <a:ext cx="13669904" cy="1944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 spc="10">
                <a:solidFill>
                  <a:srgbClr val="F2FAFF"/>
                </a:solidFill>
                <a:latin typeface="Glacial Indifference"/>
              </a:rPr>
              <a:t>O escopo do projeto Fast Bunny abrange o desenvolvimento de um sistema de gestão para hospitais e consultórios médicos, com foco em ergonomia e velocidade no tratamento de dados de consulta e administração de informações médicas. O sistema visa melhorar a eficiência e qualidade dos serviços de saúde, permitindo o registro de pacientes, agendamento de consultas e registro de informações médicas relevantes. </a:t>
            </a:r>
          </a:p>
        </p:txBody>
      </p:sp>
      <p:grpSp>
        <p:nvGrpSpPr>
          <p:cNvPr id="10" name="Group 10"/>
          <p:cNvGrpSpPr>
            <a:grpSpLocks noChangeAspect="1"/>
          </p:cNvGrpSpPr>
          <p:nvPr/>
        </p:nvGrpSpPr>
        <p:grpSpPr>
          <a:xfrm>
            <a:off x="13151824" y="8725766"/>
            <a:ext cx="4400550" cy="4400550"/>
            <a:chOff x="-2540" y="-2540"/>
            <a:chExt cx="6355080" cy="6355080"/>
          </a:xfrm>
        </p:grpSpPr>
        <p:sp>
          <p:nvSpPr>
            <p:cNvPr id="11" name="Freeform 11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</p:spPr>
        </p:sp>
      </p:grp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228600" y="208741"/>
            <a:ext cx="17830800" cy="9869519"/>
          </a:xfrm>
          <a:prstGeom prst="rect">
            <a:avLst/>
          </a:prstGeom>
          <a:solidFill>
            <a:srgbClr val="244357"/>
          </a:solidFill>
        </p:spPr>
      </p:sp>
      <p:sp>
        <p:nvSpPr>
          <p:cNvPr id="3" name="TextBox 3"/>
          <p:cNvSpPr txBox="1"/>
          <p:nvPr/>
        </p:nvSpPr>
        <p:spPr>
          <a:xfrm>
            <a:off x="3487454" y="3525594"/>
            <a:ext cx="11313092" cy="756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980"/>
              </a:lnSpc>
            </a:pPr>
            <a:r>
              <a:rPr lang="en-US" sz="5200" spc="52">
                <a:solidFill>
                  <a:srgbClr val="F2FAFF"/>
                </a:solidFill>
                <a:latin typeface="League Spartan"/>
              </a:rPr>
              <a:t>PÚBLICO ALVO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492419" y="7459088"/>
            <a:ext cx="11313092" cy="4279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34"/>
              </a:lnSpc>
            </a:pPr>
            <a:endParaRPr/>
          </a:p>
        </p:txBody>
      </p:sp>
      <p:sp>
        <p:nvSpPr>
          <p:cNvPr id="5" name="TextBox 5"/>
          <p:cNvSpPr txBox="1"/>
          <p:nvPr/>
        </p:nvSpPr>
        <p:spPr>
          <a:xfrm>
            <a:off x="3625769" y="4792238"/>
            <a:ext cx="11313092" cy="2406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60"/>
              </a:lnSpc>
            </a:pPr>
            <a:r>
              <a:rPr lang="en-US" sz="2400" spc="24">
                <a:solidFill>
                  <a:srgbClr val="F2FAFF"/>
                </a:solidFill>
                <a:latin typeface="League Spartan"/>
              </a:rPr>
              <a:t>O PÚBLICO-ALVO DO SISTEMA FAST BUNNY COMPREENDE PROFISSIONAIS E INSTITUIÇÕES DA ÁREA DE SAÚDE, COMO MÉDICOS, ENFERMEIROS, CLÍNICAS MÉDICAS, CONSULTÓRIOS PARTICULARES E HOSPITAIS. O SISTEMA FOI DESENVOLVIDO CONSIDERANDO AS NECESSIDADES E DEMANDAS ESPECÍFICAS DESSE PÚBLICO, COM FOCO NA FACILIDADE DE USO, AGILIDADE E CONFIABILIDADE DAS INFORMAÇÕES. </a:t>
            </a:r>
          </a:p>
        </p:txBody>
      </p:sp>
      <p:sp>
        <p:nvSpPr>
          <p:cNvPr id="6" name="AutoShape 6"/>
          <p:cNvSpPr/>
          <p:nvPr/>
        </p:nvSpPr>
        <p:spPr>
          <a:xfrm>
            <a:off x="4801965" y="4463970"/>
            <a:ext cx="8684070" cy="67432"/>
          </a:xfrm>
          <a:prstGeom prst="rect">
            <a:avLst/>
          </a:prstGeom>
          <a:solidFill>
            <a:srgbClr val="43C3DD"/>
          </a:solidFill>
        </p:spPr>
      </p:sp>
      <p:grpSp>
        <p:nvGrpSpPr>
          <p:cNvPr id="7" name="Group 7"/>
          <p:cNvGrpSpPr/>
          <p:nvPr/>
        </p:nvGrpSpPr>
        <p:grpSpPr>
          <a:xfrm>
            <a:off x="-1143587" y="-2380384"/>
            <a:ext cx="4400550" cy="6662898"/>
            <a:chOff x="0" y="0"/>
            <a:chExt cx="5867400" cy="8883864"/>
          </a:xfrm>
        </p:grpSpPr>
        <p:grpSp>
          <p:nvGrpSpPr>
            <p:cNvPr id="8" name="Group 8"/>
            <p:cNvGrpSpPr/>
            <p:nvPr/>
          </p:nvGrpSpPr>
          <p:grpSpPr>
            <a:xfrm>
              <a:off x="1029975" y="6980139"/>
              <a:ext cx="1903725" cy="1903725"/>
              <a:chOff x="0" y="0"/>
              <a:chExt cx="6350000" cy="6350000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43C3DD"/>
              </a:solidFill>
            </p:spPr>
          </p:sp>
        </p:grpSp>
        <p:grpSp>
          <p:nvGrpSpPr>
            <p:cNvPr id="10" name="Group 10"/>
            <p:cNvGrpSpPr>
              <a:grpSpLocks noChangeAspect="1"/>
            </p:cNvGrpSpPr>
            <p:nvPr/>
          </p:nvGrpSpPr>
          <p:grpSpPr>
            <a:xfrm>
              <a:off x="0" y="0"/>
              <a:ext cx="5867400" cy="5867400"/>
              <a:chOff x="-2540" y="-2540"/>
              <a:chExt cx="6355080" cy="635508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2FAFF"/>
              </a:solidFill>
            </p:spPr>
          </p:sp>
        </p:grpSp>
      </p:grpSp>
      <p:grpSp>
        <p:nvGrpSpPr>
          <p:cNvPr id="12" name="Group 12"/>
          <p:cNvGrpSpPr/>
          <p:nvPr/>
        </p:nvGrpSpPr>
        <p:grpSpPr>
          <a:xfrm>
            <a:off x="14938861" y="5926851"/>
            <a:ext cx="4400550" cy="6662898"/>
            <a:chOff x="0" y="0"/>
            <a:chExt cx="5867400" cy="8883864"/>
          </a:xfrm>
        </p:grpSpPr>
        <p:grpSp>
          <p:nvGrpSpPr>
            <p:cNvPr id="13" name="Group 13"/>
            <p:cNvGrpSpPr/>
            <p:nvPr/>
          </p:nvGrpSpPr>
          <p:grpSpPr>
            <a:xfrm rot="-10800000">
              <a:off x="2933700" y="0"/>
              <a:ext cx="1903725" cy="1903725"/>
              <a:chOff x="0" y="0"/>
              <a:chExt cx="6350000" cy="6350000"/>
            </a:xfrm>
          </p:grpSpPr>
          <p:sp>
            <p:nvSpPr>
              <p:cNvPr id="14" name="Freeform 14"/>
              <p:cNvSpPr/>
              <p:nvPr/>
            </p:nvSpPr>
            <p:spPr>
              <a:xfrm>
                <a:off x="14167" y="0"/>
                <a:ext cx="6321665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6321665" h="6350000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43C3DD"/>
              </a:solidFill>
            </p:spPr>
          </p:sp>
        </p:grpSp>
        <p:grpSp>
          <p:nvGrpSpPr>
            <p:cNvPr id="15" name="Group 15"/>
            <p:cNvGrpSpPr>
              <a:grpSpLocks noChangeAspect="1"/>
            </p:cNvGrpSpPr>
            <p:nvPr/>
          </p:nvGrpSpPr>
          <p:grpSpPr>
            <a:xfrm rot="-10800000">
              <a:off x="0" y="3016464"/>
              <a:ext cx="5867400" cy="5867400"/>
              <a:chOff x="-2540" y="-2540"/>
              <a:chExt cx="6355080" cy="635508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l="l" t="t" r="r" b="b"/>
                <a:pathLst>
                  <a:path w="6355080" h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2FAFF"/>
              </a:solidFill>
            </p:spPr>
          </p:sp>
        </p:grpSp>
      </p:grpSp>
    </p:spTree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15059025" y="-3371850"/>
            <a:ext cx="4400550" cy="4400550"/>
            <a:chOff x="-2540" y="-2540"/>
            <a:chExt cx="6355080" cy="6355080"/>
          </a:xfrm>
        </p:grpSpPr>
        <p:sp>
          <p:nvSpPr>
            <p:cNvPr id="3" name="Freeform 3"/>
            <p:cNvSpPr/>
            <p:nvPr/>
          </p:nvSpPr>
          <p:spPr>
            <a:xfrm>
              <a:off x="-2540" y="-2540"/>
              <a:ext cx="6355080" cy="6355080"/>
            </a:xfrm>
            <a:custGeom>
              <a:avLst/>
              <a:gdLst/>
              <a:ahLst/>
              <a:cxnLst/>
              <a:rect l="l" t="t" r="r" b="b"/>
              <a:pathLst>
                <a:path w="6355080" h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43C3DD"/>
            </a:solidFill>
          </p:spPr>
        </p:sp>
      </p:grpSp>
      <p:sp>
        <p:nvSpPr>
          <p:cNvPr id="4" name="Freeform 4"/>
          <p:cNvSpPr/>
          <p:nvPr/>
        </p:nvSpPr>
        <p:spPr>
          <a:xfrm>
            <a:off x="319754" y="3161528"/>
            <a:ext cx="7414683" cy="6869279"/>
          </a:xfrm>
          <a:custGeom>
            <a:avLst/>
            <a:gdLst/>
            <a:ahLst/>
            <a:cxnLst/>
            <a:rect l="l" t="t" r="r" b="b"/>
            <a:pathLst>
              <a:path w="7414683" h="6869279">
                <a:moveTo>
                  <a:pt x="0" y="0"/>
                </a:moveTo>
                <a:lnTo>
                  <a:pt x="7414683" y="0"/>
                </a:lnTo>
                <a:lnTo>
                  <a:pt x="7414683" y="6869279"/>
                </a:lnTo>
                <a:lnTo>
                  <a:pt x="0" y="68692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933" r="-28033"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-2152555" y="8451106"/>
            <a:ext cx="4305109" cy="4305109"/>
          </a:xfrm>
          <a:custGeom>
            <a:avLst/>
            <a:gdLst/>
            <a:ahLst/>
            <a:cxnLst/>
            <a:rect l="l" t="t" r="r" b="b"/>
            <a:pathLst>
              <a:path w="4305109" h="4305109">
                <a:moveTo>
                  <a:pt x="0" y="0"/>
                </a:moveTo>
                <a:lnTo>
                  <a:pt x="4305110" y="0"/>
                </a:lnTo>
                <a:lnTo>
                  <a:pt x="4305110" y="4305109"/>
                </a:lnTo>
                <a:lnTo>
                  <a:pt x="0" y="43051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38225" y="1057275"/>
            <a:ext cx="6705737" cy="756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980"/>
              </a:lnSpc>
            </a:pPr>
            <a:r>
              <a:rPr lang="en-US" sz="5200" spc="52">
                <a:solidFill>
                  <a:srgbClr val="43C3DD"/>
                </a:solidFill>
                <a:latin typeface="League Spartan"/>
              </a:rPr>
              <a:t>INSPIRAÇÕES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8805945" y="1028700"/>
            <a:ext cx="8453355" cy="7633646"/>
            <a:chOff x="0" y="0"/>
            <a:chExt cx="11271140" cy="10178195"/>
          </a:xfrm>
        </p:grpSpPr>
        <p:sp>
          <p:nvSpPr>
            <p:cNvPr id="8" name="TextBox 8"/>
            <p:cNvSpPr txBox="1"/>
            <p:nvPr/>
          </p:nvSpPr>
          <p:spPr>
            <a:xfrm>
              <a:off x="0" y="775173"/>
              <a:ext cx="11271140" cy="15352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200" spc="10">
                  <a:solidFill>
                    <a:srgbClr val="244357"/>
                  </a:solidFill>
                  <a:latin typeface="Glacial Indifference"/>
                </a:rPr>
                <a:t>Os Objetivos de Desenvolvimento Sustentável (ODS) relacionados à "Saúde e bem-estar" foram utilizados como base para a proposta do sistema, visando contribuir para o alcance desses objetivos.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9525"/>
              <a:ext cx="11271140" cy="5738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34"/>
                </a:lnSpc>
              </a:pPr>
              <a:r>
                <a:rPr lang="en-US" sz="2900" spc="29">
                  <a:solidFill>
                    <a:srgbClr val="244357"/>
                  </a:solidFill>
                  <a:latin typeface="Glacial Indifference"/>
                </a:rPr>
                <a:t>AGENDA 2030 DA ONU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4130522"/>
              <a:ext cx="11271140" cy="20559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200" spc="10">
                  <a:solidFill>
                    <a:srgbClr val="244357"/>
                  </a:solidFill>
                  <a:latin typeface="Glacial Indifference"/>
                </a:rPr>
                <a:t>Foram consideradas as diretrizes e melhores práticas de ergonomia no ambiente de trabalho em saúde. A ergonomia é fundamental para garantir que o sistema seja intuitivo, de fácil utilização e contribua para o conforto e eficiência dos profissionais de saúde.</a:t>
              </a:r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0" y="3364874"/>
              <a:ext cx="11271140" cy="5738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34"/>
                </a:lnSpc>
              </a:pPr>
              <a:r>
                <a:rPr lang="en-US" sz="2900" spc="29">
                  <a:solidFill>
                    <a:srgbClr val="244357"/>
                  </a:solidFill>
                  <a:latin typeface="Glacial Indifference"/>
                </a:rPr>
                <a:t>PRÁTICAS E NORMAS DE ERGONOMIA EM SAÚDE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0" y="8057033"/>
              <a:ext cx="11271140" cy="205591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200" spc="10">
                  <a:solidFill>
                    <a:srgbClr val="244357"/>
                  </a:solidFill>
                  <a:latin typeface="Glacial Indifference"/>
                </a:rPr>
                <a:t>Foram estudados sistemas de gestão médica já existentes no mercado, como emed.com.br, com o objetivo de identificar funcionalidades relevantes e boas práticas a serem consideradas no desenvolvimento do Fast Bunny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7291385"/>
              <a:ext cx="11271140" cy="57382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334"/>
                </a:lnSpc>
              </a:pPr>
              <a:r>
                <a:rPr lang="en-US" sz="2900" spc="29">
                  <a:solidFill>
                    <a:srgbClr val="244357"/>
                  </a:solidFill>
                  <a:latin typeface="Glacial Indifference"/>
                </a:rPr>
                <a:t>SISTEMAS DE GESTÃO MÉDICA JÁ EXISTENTES</a:t>
              </a:r>
            </a:p>
          </p:txBody>
        </p:sp>
      </p:grpSp>
    </p:spTree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C6CA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731028" y="2634076"/>
            <a:ext cx="7528272" cy="5018848"/>
          </a:xfrm>
          <a:custGeom>
            <a:avLst/>
            <a:gdLst/>
            <a:ahLst/>
            <a:cxnLst/>
            <a:rect l="l" t="t" r="r" b="b"/>
            <a:pathLst>
              <a:path w="7528272" h="5018848">
                <a:moveTo>
                  <a:pt x="0" y="0"/>
                </a:moveTo>
                <a:lnTo>
                  <a:pt x="7528272" y="0"/>
                </a:lnTo>
                <a:lnTo>
                  <a:pt x="7528272" y="5018848"/>
                </a:lnTo>
                <a:lnTo>
                  <a:pt x="0" y="5018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686419"/>
            <a:ext cx="8329251" cy="283796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769"/>
              </a:lnSpc>
              <a:spcBef>
                <a:spcPct val="0"/>
              </a:spcBef>
            </a:pPr>
            <a:r>
              <a:rPr lang="en-US" sz="2512" spc="75">
                <a:solidFill>
                  <a:srgbClr val="FFFCF6"/>
                </a:solidFill>
                <a:latin typeface="Glacial Indifference"/>
              </a:rPr>
              <a:t>O coelho também está associado à velha divindade Terra-Mãe, das águas fecundas e regeneradoras e, além disso, da renovação perpétua da vida. Assim, na Mitologia Egípcia, Osíris, deus da vegetação e do além, foi retratado com cabeça de coelho, representando assim, a inteligência e a renovação da vida.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54596" y="2643601"/>
            <a:ext cx="8031004" cy="5073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09"/>
              </a:lnSpc>
              <a:spcBef>
                <a:spcPct val="0"/>
              </a:spcBef>
            </a:pPr>
            <a:r>
              <a:rPr lang="en-US" sz="3399" spc="33">
                <a:solidFill>
                  <a:srgbClr val="FFFCF6"/>
                </a:solidFill>
                <a:latin typeface="League Spartan"/>
              </a:rPr>
              <a:t>O COELHO NA MITOLOGIA EGÍPCIA</a:t>
            </a:r>
          </a:p>
        </p:txBody>
      </p:sp>
    </p:spTree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-704850" y="-552450"/>
            <a:ext cx="8591550" cy="11487150"/>
          </a:xfrm>
          <a:prstGeom prst="rect">
            <a:avLst/>
          </a:prstGeom>
          <a:solidFill>
            <a:srgbClr val="3C6CA8"/>
          </a:solidFill>
        </p:spPr>
      </p:sp>
      <p:sp>
        <p:nvSpPr>
          <p:cNvPr id="3" name="Freeform 3"/>
          <p:cNvSpPr/>
          <p:nvPr/>
        </p:nvSpPr>
        <p:spPr>
          <a:xfrm>
            <a:off x="1028700" y="4067464"/>
            <a:ext cx="5800936" cy="5190836"/>
          </a:xfrm>
          <a:custGeom>
            <a:avLst/>
            <a:gdLst/>
            <a:ahLst/>
            <a:cxnLst/>
            <a:rect l="l" t="t" r="r" b="b"/>
            <a:pathLst>
              <a:path w="5800936" h="5190836">
                <a:moveTo>
                  <a:pt x="0" y="0"/>
                </a:moveTo>
                <a:lnTo>
                  <a:pt x="5800936" y="0"/>
                </a:lnTo>
                <a:lnTo>
                  <a:pt x="5800936" y="5190836"/>
                </a:lnTo>
                <a:lnTo>
                  <a:pt x="0" y="51908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85" r="-12681"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16238" y="2216336"/>
            <a:ext cx="5813398" cy="7505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5751"/>
              </a:lnSpc>
            </a:pPr>
            <a:r>
              <a:rPr lang="en-US" sz="5530">
                <a:solidFill>
                  <a:srgbClr val="FFFCF6"/>
                </a:solidFill>
                <a:latin typeface="League Spartan"/>
              </a:rPr>
              <a:t>REFERÊNCIAS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8883268" y="2082986"/>
            <a:ext cx="8858456" cy="60734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01617" lvl="1" indent="-250808" algn="l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ROBERTSON, SUZANNE; ROBERTSON, JAMES. ENGENHARIA DE REQUISITOS: COMO SE FAZ. PORTO ALEGRE: BOOKMAN, 2012.</a:t>
            </a:r>
          </a:p>
          <a:p>
            <a:pPr marL="501617" lvl="1" indent="-250808" algn="l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WIEGERS, KARL. BEST PRACTICES IN SOFTWARE REQUIREMENTS. IN: IEEE SOFTWARE, VOLUME 20, NÚMERO 6, NOVEMBRO/DEZEMBRO DE 2003.</a:t>
            </a:r>
          </a:p>
          <a:p>
            <a:pPr marL="501617" lvl="1" indent="-250808" algn="l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INTERNATIONAL INSTITUTE OF BUSINESS ANALYSIS (IIBA). BABOK® GUIDE - A GUIDE TO THE BUSINESS ANALYSIS BODY OF KNOWLEDGE®. ÚLTIMA EDIÇÃO REVISADA.</a:t>
            </a:r>
          </a:p>
          <a:p>
            <a:pPr marL="501617" lvl="1" indent="-250808" algn="l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MEDISOFT. ESPECIFICAÇÃO DE REQUISITOS DO SISTEMA MEDISOFT. SÃO PAULO: MEDISOFT LTDA, 2021.</a:t>
            </a:r>
          </a:p>
          <a:p>
            <a:pPr marL="501617" lvl="1" indent="-250808" algn="l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CLINICPRO. DOCUMENTAÇÃO DE REQUISITOS DO SISTEMA CLINICPRO. RIO DE JANEIRO: CLINICPRO S.A., 2020.</a:t>
            </a:r>
          </a:p>
          <a:p>
            <a:pPr marL="501617" lvl="1" indent="-250808" algn="l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HEALTHMAX. ESPECIFICAÇÃO FUNCIONAL DO SISTEMA HEALTHMAX. BELO HORIZONTE: HEALTHMAX TECNOLOGIA, 2019.</a:t>
            </a:r>
          </a:p>
        </p:txBody>
      </p:sp>
    </p:spTree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660</Words>
  <Application>Microsoft Office PowerPoint</Application>
  <PresentationFormat>Personalizar</PresentationFormat>
  <Paragraphs>52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6" baseType="lpstr">
      <vt:lpstr>League Spartan</vt:lpstr>
      <vt:lpstr>Glacial Indifference Bold</vt:lpstr>
      <vt:lpstr>Glacial Indifference</vt:lpstr>
      <vt:lpstr>Arial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Fast Bunny</dc:title>
  <cp:lastModifiedBy>GIOVANI RUZZON DE JESUS ORTEGA</cp:lastModifiedBy>
  <cp:revision>1</cp:revision>
  <dcterms:created xsi:type="dcterms:W3CDTF">2006-08-16T00:00:00Z</dcterms:created>
  <dcterms:modified xsi:type="dcterms:W3CDTF">2023-06-20T22:35:03Z</dcterms:modified>
  <dc:identifier>DAFmL_esjNg</dc:identifier>
</cp:coreProperties>
</file>

<file path=docProps/thumbnail.jpeg>
</file>